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3" r:id="rId9"/>
    <p:sldId id="264" r:id="rId10"/>
    <p:sldId id="267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0E14FA"/>
    <a:srgbClr val="E6E6E6"/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96353" autoAdjust="0"/>
  </p:normalViewPr>
  <p:slideViewPr>
    <p:cSldViewPr snapToGrid="0">
      <p:cViewPr varScale="1">
        <p:scale>
          <a:sx n="71" d="100"/>
          <a:sy n="71" d="100"/>
        </p:scale>
        <p:origin x="54" y="6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9D917-043B-4A63-8310-7CEFADF7B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2CE712F-2957-477C-9157-3CF3A83DB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4D8023-53B5-4597-BF68-668CDE372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08D2DB-6E50-4B6A-A233-3F65D06CC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5103E3-5BAC-44E7-8BB0-C3535B7C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980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C67B4-AACC-4CD5-AB38-D1120C714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9F37BD-D81D-466A-981A-3424D344C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57F8A1-BEA6-4A1E-8DED-347E1FCE8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137C30-503E-40E5-B2D7-37B2FC49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9C2783-266B-40E9-9ECF-EC22A431A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739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1735E8-AED0-46FD-B6FC-ECA9CF9C07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61C177-DC51-4802-8975-511D2C559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A137F3-B650-44CC-9E49-D84444203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D4E80D-6A90-479B-A4CA-E06F61FBF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96B302-3A2D-4DC0-9C25-F0740AA44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153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4183A-513E-4A3B-ABF5-A8FCB9411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B2BD3E-7521-4E42-8CF1-F6A0FC173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8337BB-B10B-4887-B36A-9D2FB702B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CD2CA8-612F-4321-B91D-05A59494B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93B362-7FA9-4B49-9F7B-FBAAB32E1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161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C06A57-B702-44A5-94BC-11938C9DA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9D4EFF-4B29-4A44-9727-D4FB8BCA0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C6673-F6DB-4781-9965-F37C6CACE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F3F032-A9FE-474E-9FBB-21613FFC0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B7BF80-2CB4-4BEC-A4D2-43A9481C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366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BBBEC9-4E95-4F7F-88B9-2655AD88F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C1C455-C395-4578-8912-2E97C9963C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4C636C-7F02-443C-9BDA-8A770E4F0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123BEE-CF69-4B0C-8245-EB1AE130D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0516A8-7159-4C7F-8CFB-191548CE5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A9DF98-CDD8-4A0D-AA50-1CBEE7F4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635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D52385-9CF3-4409-8DD0-24349E00F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5AAB4B-9EBD-424D-9CD4-18A802450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634DE9-60BC-43B0-A6E1-3FCB449F3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02AA4D-1EC3-4575-99BF-6EF12A4106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DEF508-7A51-4D10-B09E-1D5E554166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515BCD6-48FC-4036-BE27-D4B3456C2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1208BE-8AFB-4824-9199-073A6B7DF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3C8CCFF-CE86-4422-8854-DA9C4980E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445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E8C568-B2A0-481D-B2B6-CCDE96E2C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128F2A-15A1-4C51-B420-652BF71A5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1935486-E2BF-4671-84BA-189C3C6A4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DB56A1-2053-407D-8188-9CD70493E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325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6C248AE-0F52-4F7D-9DAB-8AE6D0D3D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BAB616F-EDBC-476B-81C7-F6E26389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9ECE02-B830-4D64-91B9-596875366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6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7F2AE9-B57E-4936-A490-CD065AAFB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D96EE4-C360-4F2A-8872-54E1933AA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DF424E-EB8D-4BA8-8CA4-D664C6763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0744B0-AC9F-43EB-9204-DECAF1E5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4A656A-C152-4C59-B057-D95F2EA13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5B1366-7D64-4890-93D8-6ED9974A4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006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7F00B2-43F5-4A82-938F-36D8F7826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3CE2E6-8E38-4C88-B95A-D22D1D2DF6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DF7E92-DA0A-4EA3-8169-95B14C860A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213088-4AA6-4AF4-A143-02D43742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B5DE77-F6BF-42EE-830A-FB2E5032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3C77A7-8678-4B3F-B96E-AF56C2D3C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451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824FA44-10A0-4415-AECC-289786063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71CBC1-5465-434E-B661-1F3044217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B9178-3561-427C-930A-03D2D6F536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05AFC-39D1-4569-B110-FBC90053BF84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A5B086-A2C6-475F-BD0C-E73140B472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0264B0-FBCE-4964-9A18-9625C93FFA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BD0F5-F281-4175-B018-D50729A349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888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DE403EF9-D94B-46D6-9E62-CCB0F741F7C2}"/>
              </a:ext>
            </a:extLst>
          </p:cNvPr>
          <p:cNvSpPr/>
          <p:nvPr/>
        </p:nvSpPr>
        <p:spPr>
          <a:xfrm>
            <a:off x="1175112" y="-95249"/>
            <a:ext cx="5482863" cy="7316833"/>
          </a:xfrm>
          <a:prstGeom prst="parallelogram">
            <a:avLst>
              <a:gd name="adj" fmla="val 9456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4A0BA68-C242-4209-80C7-E033C319A409}"/>
              </a:ext>
            </a:extLst>
          </p:cNvPr>
          <p:cNvSpPr/>
          <p:nvPr/>
        </p:nvSpPr>
        <p:spPr>
          <a:xfrm>
            <a:off x="1165588" y="-1209673"/>
            <a:ext cx="2238103" cy="8440781"/>
          </a:xfrm>
          <a:prstGeom prst="parallelogram">
            <a:avLst>
              <a:gd name="adj" fmla="val 27128"/>
            </a:avLst>
          </a:prstGeom>
          <a:blipFill dpi="0" rotWithShape="1">
            <a:blip r:embed="rId2"/>
            <a:srcRect/>
            <a:stretch>
              <a:fillRect l="-11000" t="38000" r="10000" b="5000"/>
            </a:stretch>
          </a:blip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0C3C95DE-23BC-476D-B5F1-962C409FBFD6}"/>
              </a:ext>
            </a:extLst>
          </p:cNvPr>
          <p:cNvSpPr/>
          <p:nvPr/>
        </p:nvSpPr>
        <p:spPr>
          <a:xfrm>
            <a:off x="2822938" y="-1123949"/>
            <a:ext cx="2238103" cy="8374108"/>
          </a:xfrm>
          <a:prstGeom prst="parallelogram">
            <a:avLst/>
          </a:prstGeom>
          <a:blipFill dpi="0" rotWithShape="1">
            <a:blip r:embed="rId3"/>
            <a:srcRect/>
            <a:stretch>
              <a:fillRect l="-3000" t="27000" r="-14000" b="9000"/>
            </a:stretch>
          </a:blip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평행 사변형 5">
            <a:extLst>
              <a:ext uri="{FF2B5EF4-FFF2-40B4-BE49-F238E27FC236}">
                <a16:creationId xmlns:a16="http://schemas.microsoft.com/office/drawing/2014/main" id="{D089D7A1-E889-41CF-A842-AF034CBF9AA9}"/>
              </a:ext>
            </a:extLst>
          </p:cNvPr>
          <p:cNvSpPr/>
          <p:nvPr/>
        </p:nvSpPr>
        <p:spPr>
          <a:xfrm>
            <a:off x="4498998" y="-1157285"/>
            <a:ext cx="2238103" cy="8440780"/>
          </a:xfrm>
          <a:prstGeom prst="parallelogram">
            <a:avLst>
              <a:gd name="adj" fmla="val 25435"/>
            </a:avLst>
          </a:prstGeom>
          <a:blipFill dpi="0" rotWithShape="1">
            <a:blip r:embed="rId4"/>
            <a:srcRect/>
            <a:stretch>
              <a:fillRect l="-3000" t="19000" r="-18000" b="29000"/>
            </a:stretch>
          </a:blip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6394609" y="2238374"/>
            <a:ext cx="6083209" cy="1695451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BB168E-3001-4E90-9C48-5776D81BD1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4609" y="2640036"/>
            <a:ext cx="5867400" cy="1855787"/>
          </a:xfrm>
        </p:spPr>
        <p:txBody>
          <a:bodyPr>
            <a:normAutofit/>
          </a:bodyPr>
          <a:lstStyle/>
          <a:p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조도센서를 이용한 블라인드 제어</a:t>
            </a:r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8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아두이노</a:t>
            </a:r>
            <a:r>
              <a:rPr lang="en-US" altLang="ko-KR" sz="1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에뮬레이터를 곁들인</a:t>
            </a:r>
            <a:endParaRPr lang="en-US" altLang="ko-KR" sz="1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A7BD7C2-07FF-4AFC-90F0-2D9DF3E0D471}"/>
              </a:ext>
            </a:extLst>
          </p:cNvPr>
          <p:cNvSpPr/>
          <p:nvPr/>
        </p:nvSpPr>
        <p:spPr>
          <a:xfrm>
            <a:off x="9419409" y="5671389"/>
            <a:ext cx="1715316" cy="436539"/>
          </a:xfrm>
          <a:prstGeom prst="rect">
            <a:avLst/>
          </a:prstGeom>
          <a:solidFill>
            <a:schemeClr val="bg1"/>
          </a:solidFill>
          <a:ln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1955A732-32B2-4672-AC37-9E15E65408BF}"/>
              </a:ext>
            </a:extLst>
          </p:cNvPr>
          <p:cNvSpPr txBox="1">
            <a:spLocks/>
          </p:cNvSpPr>
          <p:nvPr/>
        </p:nvSpPr>
        <p:spPr>
          <a:xfrm>
            <a:off x="8883321" y="5736102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OOO</a:t>
            </a:r>
          </a:p>
        </p:txBody>
      </p:sp>
    </p:spTree>
    <p:extLst>
      <p:ext uri="{BB962C8B-B14F-4D97-AF65-F5344CB8AC3E}">
        <p14:creationId xmlns:p14="http://schemas.microsoft.com/office/powerpoint/2010/main" val="331933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784203" y="-319087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09688AE-17A1-45F1-82F2-3C9072460368}"/>
              </a:ext>
            </a:extLst>
          </p:cNvPr>
          <p:cNvSpPr txBox="1">
            <a:spLocks/>
          </p:cNvSpPr>
          <p:nvPr/>
        </p:nvSpPr>
        <p:spPr>
          <a:xfrm>
            <a:off x="1440711" y="2705018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58AF19-4FDB-4CFF-96E4-3C781196C674}"/>
              </a:ext>
            </a:extLst>
          </p:cNvPr>
          <p:cNvSpPr/>
          <p:nvPr/>
        </p:nvSpPr>
        <p:spPr>
          <a:xfrm>
            <a:off x="1200150" y="470498"/>
            <a:ext cx="1715316" cy="434377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90F15FA-0F32-489E-89F6-52E3EF08F7B7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  연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BF25C166-D75C-444D-8ECD-9D9ED6947385}"/>
              </a:ext>
            </a:extLst>
          </p:cNvPr>
          <p:cNvSpPr txBox="1">
            <a:spLocks/>
          </p:cNvSpPr>
          <p:nvPr/>
        </p:nvSpPr>
        <p:spPr>
          <a:xfrm>
            <a:off x="1440711" y="2705018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F42002-B630-4C92-B31D-AE8D31B114B5}"/>
              </a:ext>
            </a:extLst>
          </p:cNvPr>
          <p:cNvSpPr/>
          <p:nvPr/>
        </p:nvSpPr>
        <p:spPr>
          <a:xfrm>
            <a:off x="1200150" y="2296606"/>
            <a:ext cx="1715317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tabLst>
                <a:tab pos="809625" algn="l"/>
              </a:tabLst>
            </a:pPr>
            <a:r>
              <a:rPr lang="ko-KR" altLang="en-US" sz="2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자   료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40C336-B891-49BE-891F-AB031443727A}"/>
              </a:ext>
            </a:extLst>
          </p:cNvPr>
          <p:cNvSpPr txBox="1"/>
          <p:nvPr/>
        </p:nvSpPr>
        <p:spPr>
          <a:xfrm>
            <a:off x="3258959" y="2254341"/>
            <a:ext cx="6032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ㅇ</a:t>
            </a:r>
            <a:r>
              <a:rPr lang="ko-KR" altLang="en-US" b="1" dirty="0"/>
              <a:t> </a:t>
            </a:r>
            <a:r>
              <a:rPr lang="en-US" altLang="ko-KR" b="1" dirty="0" err="1"/>
              <a:t>github</a:t>
            </a:r>
            <a:r>
              <a:rPr lang="en-US" altLang="ko-KR" b="1" dirty="0"/>
              <a:t> </a:t>
            </a:r>
            <a:r>
              <a:rPr lang="en-US" altLang="ko-KR" b="1" dirty="0" err="1"/>
              <a:t>addr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b="1" dirty="0"/>
              <a:t>   https://github.com/kocharmPrj/KSH0823.git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95A29F-CD7A-454E-9B99-4B7013163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849" y="3419455"/>
            <a:ext cx="6348413" cy="275515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DB4C13-8AA1-4395-8408-994994539F7A}"/>
              </a:ext>
            </a:extLst>
          </p:cNvPr>
          <p:cNvSpPr/>
          <p:nvPr/>
        </p:nvSpPr>
        <p:spPr>
          <a:xfrm>
            <a:off x="1200150" y="1012695"/>
            <a:ext cx="1715317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tabLst>
                <a:tab pos="809625" algn="l"/>
              </a:tabLst>
            </a:pPr>
            <a:r>
              <a:rPr lang="ko-KR" altLang="en-US" sz="2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개선방안</a:t>
            </a:r>
          </a:p>
        </p:txBody>
      </p:sp>
      <p:sp>
        <p:nvSpPr>
          <p:cNvPr id="16" name="부제목 2">
            <a:extLst>
              <a:ext uri="{FF2B5EF4-FFF2-40B4-BE49-F238E27FC236}">
                <a16:creationId xmlns:a16="http://schemas.microsoft.com/office/drawing/2014/main" id="{232513C1-DB55-444F-BD77-9413264DCA91}"/>
              </a:ext>
            </a:extLst>
          </p:cNvPr>
          <p:cNvSpPr txBox="1">
            <a:spLocks/>
          </p:cNvSpPr>
          <p:nvPr/>
        </p:nvSpPr>
        <p:spPr>
          <a:xfrm>
            <a:off x="3258959" y="1067604"/>
            <a:ext cx="6648194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ㅇ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온습도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센서 추가하여 강우에 따른 블라인드 조절 기능 추가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ㅇ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블루투스 모듈 자동 검색 및 추가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4594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784203" y="-319087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09688AE-17A1-45F1-82F2-3C9072460368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58AF19-4FDB-4CFF-96E4-3C781196C674}"/>
              </a:ext>
            </a:extLst>
          </p:cNvPr>
          <p:cNvSpPr/>
          <p:nvPr/>
        </p:nvSpPr>
        <p:spPr>
          <a:xfrm>
            <a:off x="1200150" y="470498"/>
            <a:ext cx="1715316" cy="434377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90F15FA-0F32-489E-89F6-52E3EF08F7B7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끝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BF25C166-D75C-444D-8ECD-9D9ED6947385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1BA32619-079B-46FC-B93A-400C1C281B6E}"/>
              </a:ext>
            </a:extLst>
          </p:cNvPr>
          <p:cNvSpPr txBox="1">
            <a:spLocks/>
          </p:cNvSpPr>
          <p:nvPr/>
        </p:nvSpPr>
        <p:spPr>
          <a:xfrm>
            <a:off x="5015384" y="299246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끝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1675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784203" y="-319087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부제목 8">
            <a:extLst>
              <a:ext uri="{FF2B5EF4-FFF2-40B4-BE49-F238E27FC236}">
                <a16:creationId xmlns:a16="http://schemas.microsoft.com/office/drawing/2014/main" id="{B7D98C04-0BCB-451D-8B8E-7B0779AC1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8826" y="1478536"/>
            <a:ext cx="4530872" cy="4217414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altLang="ko-KR" sz="4000" b="1" dirty="0"/>
              <a:t>1. </a:t>
            </a:r>
            <a:r>
              <a:rPr lang="ko-KR" altLang="en-US" sz="4000" b="1" dirty="0"/>
              <a:t>개요</a:t>
            </a:r>
            <a:endParaRPr lang="en-US" altLang="ko-KR" sz="4000" b="1" dirty="0"/>
          </a:p>
          <a:p>
            <a:pPr marL="742950" indent="-742950" algn="l">
              <a:buAutoNum type="arabicPeriod"/>
            </a:pPr>
            <a:endParaRPr lang="en-US" altLang="ko-KR" sz="4000" b="1" dirty="0"/>
          </a:p>
          <a:p>
            <a:pPr algn="l"/>
            <a:r>
              <a:rPr lang="en-US" altLang="ko-KR" sz="4000" b="1" dirty="0"/>
              <a:t>2. </a:t>
            </a:r>
            <a:r>
              <a:rPr lang="ko-KR" altLang="en-US" sz="4000" b="1" dirty="0"/>
              <a:t>프로젝트 계획</a:t>
            </a:r>
            <a:endParaRPr lang="en-US" altLang="ko-KR" sz="4000" b="1" dirty="0"/>
          </a:p>
          <a:p>
            <a:pPr algn="l"/>
            <a:endParaRPr lang="en-US" altLang="ko-KR" sz="4000" b="1" dirty="0"/>
          </a:p>
          <a:p>
            <a:pPr algn="l"/>
            <a:r>
              <a:rPr lang="en-US" altLang="ko-KR" sz="4000" b="1" dirty="0"/>
              <a:t>3. </a:t>
            </a:r>
            <a:r>
              <a:rPr lang="ko-KR" altLang="en-US" sz="4000" b="1" dirty="0"/>
              <a:t>개발</a:t>
            </a:r>
            <a:endParaRPr lang="en-US" altLang="ko-KR" sz="4000" b="1" dirty="0"/>
          </a:p>
          <a:p>
            <a:pPr algn="l"/>
            <a:endParaRPr lang="en-US" altLang="ko-KR" sz="4000" b="1" dirty="0"/>
          </a:p>
          <a:p>
            <a:pPr algn="l"/>
            <a:r>
              <a:rPr lang="en-US" altLang="ko-KR" sz="4000" b="1" dirty="0"/>
              <a:t>4. </a:t>
            </a:r>
            <a:r>
              <a:rPr lang="ko-KR" altLang="en-US" sz="4000" b="1" dirty="0"/>
              <a:t>시연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1DE597E-706C-4768-80C5-1B20A4A2A46D}"/>
              </a:ext>
            </a:extLst>
          </p:cNvPr>
          <p:cNvSpPr/>
          <p:nvPr/>
        </p:nvSpPr>
        <p:spPr>
          <a:xfrm>
            <a:off x="1190625" y="470498"/>
            <a:ext cx="1715316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F2C83F70-5338-4E15-A07A-EDE4223D7BBE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   차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559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784203" y="-319087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부제목 8">
            <a:extLst>
              <a:ext uri="{FF2B5EF4-FFF2-40B4-BE49-F238E27FC236}">
                <a16:creationId xmlns:a16="http://schemas.microsoft.com/office/drawing/2014/main" id="{B7D98C04-0BCB-451D-8B8E-7B0779AC1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2325" y="1864298"/>
            <a:ext cx="9020549" cy="4217414"/>
          </a:xfrm>
        </p:spPr>
        <p:txBody>
          <a:bodyPr>
            <a:normAutofit/>
          </a:bodyPr>
          <a:lstStyle/>
          <a:p>
            <a:pPr algn="l"/>
            <a:r>
              <a:rPr lang="ko-KR" altLang="en-US" sz="2800" dirty="0" err="1"/>
              <a:t>ㅇ</a:t>
            </a:r>
            <a:r>
              <a:rPr lang="ko-KR" altLang="en-US" sz="2800" dirty="0"/>
              <a:t> 조도센서 활용하여 조도 데이터 측정 및 </a:t>
            </a:r>
            <a:endParaRPr lang="en-US" altLang="ko-KR" sz="2800" dirty="0"/>
          </a:p>
          <a:p>
            <a:pPr algn="l"/>
            <a:r>
              <a:rPr lang="en-US" altLang="ko-KR" sz="2800" dirty="0"/>
              <a:t>    </a:t>
            </a:r>
            <a:r>
              <a:rPr lang="ko-KR" altLang="en-US" sz="2800" dirty="0"/>
              <a:t>해당 데이터 근거로 블라인드 개폐 조절</a:t>
            </a:r>
            <a:endParaRPr lang="en-US" altLang="ko-KR" sz="2800" dirty="0"/>
          </a:p>
          <a:p>
            <a:pPr algn="l"/>
            <a:endParaRPr lang="en-US" altLang="ko-KR" sz="2800" dirty="0"/>
          </a:p>
          <a:p>
            <a:pPr algn="l"/>
            <a:r>
              <a:rPr lang="ko-KR" altLang="en-US" sz="2800" dirty="0"/>
              <a:t>ㅇ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5D07EA0-9B9C-4F3E-AF38-9898F51C1697}"/>
              </a:ext>
            </a:extLst>
          </p:cNvPr>
          <p:cNvSpPr/>
          <p:nvPr/>
        </p:nvSpPr>
        <p:spPr>
          <a:xfrm>
            <a:off x="1200150" y="1040386"/>
            <a:ext cx="3434400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09688AE-17A1-45F1-82F2-3C9072460368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목적   및   개발환경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58AF19-4FDB-4CFF-96E4-3C781196C674}"/>
              </a:ext>
            </a:extLst>
          </p:cNvPr>
          <p:cNvSpPr/>
          <p:nvPr/>
        </p:nvSpPr>
        <p:spPr>
          <a:xfrm>
            <a:off x="1190625" y="470498"/>
            <a:ext cx="1715316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90F15FA-0F32-489E-89F6-52E3EF08F7B7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개요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79BDB9E-7107-47AE-89B8-0FA3006AC636}"/>
              </a:ext>
            </a:extLst>
          </p:cNvPr>
          <p:cNvSpPr/>
          <p:nvPr/>
        </p:nvSpPr>
        <p:spPr>
          <a:xfrm>
            <a:off x="3221705" y="3462449"/>
            <a:ext cx="1564869" cy="1103234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91EF338-A361-42E3-9C53-7951BA46FD74}"/>
              </a:ext>
            </a:extLst>
          </p:cNvPr>
          <p:cNvSpPr/>
          <p:nvPr/>
        </p:nvSpPr>
        <p:spPr>
          <a:xfrm>
            <a:off x="3221705" y="4622054"/>
            <a:ext cx="1564869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부제목 2">
            <a:extLst>
              <a:ext uri="{FF2B5EF4-FFF2-40B4-BE49-F238E27FC236}">
                <a16:creationId xmlns:a16="http://schemas.microsoft.com/office/drawing/2014/main" id="{3D1108BF-1E43-436B-ACDF-A14327CE2B1A}"/>
              </a:ext>
            </a:extLst>
          </p:cNvPr>
          <p:cNvSpPr txBox="1">
            <a:spLocks/>
          </p:cNvSpPr>
          <p:nvPr/>
        </p:nvSpPr>
        <p:spPr>
          <a:xfrm>
            <a:off x="3156709" y="4659674"/>
            <a:ext cx="1725177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라즈베리파이</a:t>
            </a:r>
            <a:endParaRPr lang="en-US" altLang="ko-KR" sz="1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B995FD-E13F-4360-90AD-89180186012B}"/>
              </a:ext>
            </a:extLst>
          </p:cNvPr>
          <p:cNvSpPr/>
          <p:nvPr/>
        </p:nvSpPr>
        <p:spPr>
          <a:xfrm>
            <a:off x="5162380" y="3464929"/>
            <a:ext cx="1564869" cy="1103234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6204AA7-26C4-40C1-AC6F-005CF5974043}"/>
              </a:ext>
            </a:extLst>
          </p:cNvPr>
          <p:cNvSpPr/>
          <p:nvPr/>
        </p:nvSpPr>
        <p:spPr>
          <a:xfrm>
            <a:off x="5162380" y="4624534"/>
            <a:ext cx="1564869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D5AE5EC4-5BE8-4556-907E-BF1019189F0E}"/>
              </a:ext>
            </a:extLst>
          </p:cNvPr>
          <p:cNvSpPr txBox="1">
            <a:spLocks/>
          </p:cNvSpPr>
          <p:nvPr/>
        </p:nvSpPr>
        <p:spPr>
          <a:xfrm>
            <a:off x="5178675" y="4653109"/>
            <a:ext cx="1532278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아두이노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1B0096B-11EF-4E48-9247-B59DE69F2E57}"/>
              </a:ext>
            </a:extLst>
          </p:cNvPr>
          <p:cNvSpPr/>
          <p:nvPr/>
        </p:nvSpPr>
        <p:spPr>
          <a:xfrm>
            <a:off x="7154174" y="3462449"/>
            <a:ext cx="1564869" cy="1103234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2031283-D78D-45D9-A1DC-B99E1B4CEDF6}"/>
              </a:ext>
            </a:extLst>
          </p:cNvPr>
          <p:cNvSpPr/>
          <p:nvPr/>
        </p:nvSpPr>
        <p:spPr>
          <a:xfrm>
            <a:off x="7154174" y="4622054"/>
            <a:ext cx="1564869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부제목 2">
            <a:extLst>
              <a:ext uri="{FF2B5EF4-FFF2-40B4-BE49-F238E27FC236}">
                <a16:creationId xmlns:a16="http://schemas.microsoft.com/office/drawing/2014/main" id="{E930BED1-D4FA-41FE-8076-FBA365FFF5C5}"/>
              </a:ext>
            </a:extLst>
          </p:cNvPr>
          <p:cNvSpPr txBox="1">
            <a:spLocks/>
          </p:cNvSpPr>
          <p:nvPr/>
        </p:nvSpPr>
        <p:spPr>
          <a:xfrm>
            <a:off x="7170469" y="4650629"/>
            <a:ext cx="1532278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아두이노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6A5B145-2A89-4991-9A9C-D28839DBD835}"/>
              </a:ext>
            </a:extLst>
          </p:cNvPr>
          <p:cNvSpPr/>
          <p:nvPr/>
        </p:nvSpPr>
        <p:spPr>
          <a:xfrm>
            <a:off x="3208308" y="5160793"/>
            <a:ext cx="1564869" cy="1119161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부제목 2">
            <a:extLst>
              <a:ext uri="{FF2B5EF4-FFF2-40B4-BE49-F238E27FC236}">
                <a16:creationId xmlns:a16="http://schemas.microsoft.com/office/drawing/2014/main" id="{F4E3F8FC-8839-4A42-A337-A4917F57BFD5}"/>
              </a:ext>
            </a:extLst>
          </p:cNvPr>
          <p:cNvSpPr txBox="1">
            <a:spLocks/>
          </p:cNvSpPr>
          <p:nvPr/>
        </p:nvSpPr>
        <p:spPr>
          <a:xfrm>
            <a:off x="3227502" y="5217164"/>
            <a:ext cx="1532278" cy="11191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○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서버</a:t>
            </a:r>
            <a:endParaRPr lang="en-US" altLang="ko-KR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en-US" altLang="ko-KR" sz="14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wifi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bluetooth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0B2DDAC-9AF1-49DE-B5E8-E0CFE5F1E618}"/>
              </a:ext>
            </a:extLst>
          </p:cNvPr>
          <p:cNvSpPr/>
          <p:nvPr/>
        </p:nvSpPr>
        <p:spPr>
          <a:xfrm>
            <a:off x="5178675" y="5160793"/>
            <a:ext cx="1564869" cy="1119161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서버</a:t>
            </a:r>
            <a:endParaRPr lang="en-US" altLang="ko-KR" sz="1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E847782-89C8-4B0C-8338-F6802FE7A059}"/>
              </a:ext>
            </a:extLst>
          </p:cNvPr>
          <p:cNvSpPr/>
          <p:nvPr/>
        </p:nvSpPr>
        <p:spPr>
          <a:xfrm>
            <a:off x="7154174" y="5172712"/>
            <a:ext cx="1564869" cy="1119161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부제목 2">
            <a:extLst>
              <a:ext uri="{FF2B5EF4-FFF2-40B4-BE49-F238E27FC236}">
                <a16:creationId xmlns:a16="http://schemas.microsoft.com/office/drawing/2014/main" id="{E7A072FC-ECF2-43AF-9CC1-6EA63C3F2606}"/>
              </a:ext>
            </a:extLst>
          </p:cNvPr>
          <p:cNvSpPr txBox="1">
            <a:spLocks/>
          </p:cNvSpPr>
          <p:nvPr/>
        </p:nvSpPr>
        <p:spPr>
          <a:xfrm>
            <a:off x="5170410" y="5189368"/>
            <a:ext cx="1532278" cy="11191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○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CDS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센서</a:t>
            </a:r>
            <a:endParaRPr lang="en-US" altLang="ko-KR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○ 블루투스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to 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서버</a:t>
            </a:r>
            <a:endParaRPr lang="en-US" altLang="ko-KR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5" name="부제목 2">
            <a:extLst>
              <a:ext uri="{FF2B5EF4-FFF2-40B4-BE49-F238E27FC236}">
                <a16:creationId xmlns:a16="http://schemas.microsoft.com/office/drawing/2014/main" id="{3AE3E359-F6AC-4FB7-A9E2-B128747EE53A}"/>
              </a:ext>
            </a:extLst>
          </p:cNvPr>
          <p:cNvSpPr txBox="1">
            <a:spLocks/>
          </p:cNvSpPr>
          <p:nvPr/>
        </p:nvSpPr>
        <p:spPr>
          <a:xfrm>
            <a:off x="7108186" y="5206854"/>
            <a:ext cx="1532278" cy="11191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○ </a:t>
            </a:r>
            <a:r>
              <a:rPr lang="ko-KR" altLang="en-US" sz="14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서보모터</a:t>
            </a:r>
            <a:endParaRPr lang="en-US" altLang="ko-KR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○ 와이파이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to 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서버</a:t>
            </a:r>
            <a:endParaRPr lang="en-US" altLang="ko-KR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929BF12-19DA-4C1B-BB28-4C5AB15B2862}"/>
              </a:ext>
            </a:extLst>
          </p:cNvPr>
          <p:cNvSpPr/>
          <p:nvPr/>
        </p:nvSpPr>
        <p:spPr>
          <a:xfrm>
            <a:off x="9145967" y="3477488"/>
            <a:ext cx="1564869" cy="1103234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83D7287-FD1A-4595-969D-5F1364A4FB2D}"/>
              </a:ext>
            </a:extLst>
          </p:cNvPr>
          <p:cNvSpPr/>
          <p:nvPr/>
        </p:nvSpPr>
        <p:spPr>
          <a:xfrm>
            <a:off x="9145967" y="4637093"/>
            <a:ext cx="1564869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부제목 2">
            <a:extLst>
              <a:ext uri="{FF2B5EF4-FFF2-40B4-BE49-F238E27FC236}">
                <a16:creationId xmlns:a16="http://schemas.microsoft.com/office/drawing/2014/main" id="{04DEF043-DE10-417E-BCA8-D933090820BE}"/>
              </a:ext>
            </a:extLst>
          </p:cNvPr>
          <p:cNvSpPr txBox="1">
            <a:spLocks/>
          </p:cNvSpPr>
          <p:nvPr/>
        </p:nvSpPr>
        <p:spPr>
          <a:xfrm>
            <a:off x="9165161" y="4693464"/>
            <a:ext cx="1532278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IDE / editor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8CE6A30-66C9-485E-8C57-D6F8C7064645}"/>
              </a:ext>
            </a:extLst>
          </p:cNvPr>
          <p:cNvSpPr/>
          <p:nvPr/>
        </p:nvSpPr>
        <p:spPr>
          <a:xfrm>
            <a:off x="9132570" y="5175832"/>
            <a:ext cx="1564869" cy="1119161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부제목 2">
            <a:extLst>
              <a:ext uri="{FF2B5EF4-FFF2-40B4-BE49-F238E27FC236}">
                <a16:creationId xmlns:a16="http://schemas.microsoft.com/office/drawing/2014/main" id="{BA5F4CE9-05A8-4A53-B046-BB9ED5FEE5FA}"/>
              </a:ext>
            </a:extLst>
          </p:cNvPr>
          <p:cNvSpPr txBox="1">
            <a:spLocks/>
          </p:cNvSpPr>
          <p:nvPr/>
        </p:nvSpPr>
        <p:spPr>
          <a:xfrm>
            <a:off x="9004181" y="5232203"/>
            <a:ext cx="1811763" cy="11191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○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vim</a:t>
            </a:r>
          </a:p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4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라즈베리파이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개발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○ 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Arduino IDE</a:t>
            </a:r>
          </a:p>
        </p:txBody>
      </p:sp>
      <p:pic>
        <p:nvPicPr>
          <p:cNvPr id="1032" name="Picture 8" descr="라즈베리 파이 3B+ 출시">
            <a:extLst>
              <a:ext uri="{FF2B5EF4-FFF2-40B4-BE49-F238E27FC236}">
                <a16:creationId xmlns:a16="http://schemas.microsoft.com/office/drawing/2014/main" id="{B1C31377-94F5-451D-BDB8-3CBF95248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6367" y="3531019"/>
            <a:ext cx="1489088" cy="997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정품 - 아두이노 우노 R3 (Arduino UNO R3) - 국내 최대 전자부품 전문 쇼핑몰 아이씨뱅큐">
            <a:extLst>
              <a:ext uri="{FF2B5EF4-FFF2-40B4-BE49-F238E27FC236}">
                <a16:creationId xmlns:a16="http://schemas.microsoft.com/office/drawing/2014/main" id="{F81ACE8B-55EE-4EA5-AD6F-4B077563C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0259" y="3519634"/>
            <a:ext cx="1403352" cy="103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10" descr="정품 - 아두이노 우노 R3 (Arduino UNO R3) - 국내 최대 전자부품 전문 쇼핑몰 아이씨뱅큐">
            <a:extLst>
              <a:ext uri="{FF2B5EF4-FFF2-40B4-BE49-F238E27FC236}">
                <a16:creationId xmlns:a16="http://schemas.microsoft.com/office/drawing/2014/main" id="{A031A761-989D-410E-86D7-C69898000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5292" y="3519036"/>
            <a:ext cx="1403352" cy="103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vim logo png 10 free Cliparts | Download images on Clipground 2021">
            <a:extLst>
              <a:ext uri="{FF2B5EF4-FFF2-40B4-BE49-F238E27FC236}">
                <a16:creationId xmlns:a16="http://schemas.microsoft.com/office/drawing/2014/main" id="{CFC5B45F-EE03-4215-9294-BCB20E152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9039" y="3351859"/>
            <a:ext cx="787846" cy="791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rduino Ide Logo Png - Ide Mania">
            <a:extLst>
              <a:ext uri="{FF2B5EF4-FFF2-40B4-BE49-F238E27FC236}">
                <a16:creationId xmlns:a16="http://schemas.microsoft.com/office/drawing/2014/main" id="{DC9CDFBD-5B6E-482E-88EC-724792C7B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035" y="3583407"/>
            <a:ext cx="823168" cy="978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512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838257" y="-385762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부제목 8">
            <a:extLst>
              <a:ext uri="{FF2B5EF4-FFF2-40B4-BE49-F238E27FC236}">
                <a16:creationId xmlns:a16="http://schemas.microsoft.com/office/drawing/2014/main" id="{B7D98C04-0BCB-451D-8B8E-7B0779AC1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86309" y="187898"/>
            <a:ext cx="4530872" cy="4217414"/>
          </a:xfrm>
        </p:spPr>
        <p:txBody>
          <a:bodyPr>
            <a:normAutofit/>
          </a:bodyPr>
          <a:lstStyle/>
          <a:p>
            <a:pPr algn="l"/>
            <a:r>
              <a:rPr lang="en-US" altLang="ko-KR" sz="2800" dirty="0"/>
              <a:t> </a:t>
            </a:r>
            <a:endParaRPr lang="ko-KR" altLang="en-US" sz="2800" dirty="0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09688AE-17A1-45F1-82F2-3C9072460368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58AF19-4FDB-4CFF-96E4-3C781196C674}"/>
              </a:ext>
            </a:extLst>
          </p:cNvPr>
          <p:cNvSpPr/>
          <p:nvPr/>
        </p:nvSpPr>
        <p:spPr>
          <a:xfrm>
            <a:off x="1190625" y="470498"/>
            <a:ext cx="1715316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90F15FA-0F32-489E-89F6-52E3EF08F7B7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개요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9C77999-27AF-46D8-9512-05FCE36B7A1C}"/>
              </a:ext>
            </a:extLst>
          </p:cNvPr>
          <p:cNvSpPr/>
          <p:nvPr/>
        </p:nvSpPr>
        <p:spPr>
          <a:xfrm>
            <a:off x="1200150" y="1041998"/>
            <a:ext cx="1715316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부제목 2">
            <a:extLst>
              <a:ext uri="{FF2B5EF4-FFF2-40B4-BE49-F238E27FC236}">
                <a16:creationId xmlns:a16="http://schemas.microsoft.com/office/drawing/2014/main" id="{1C929785-4E2D-42BA-B1EF-7F68B3519DF6}"/>
              </a:ext>
            </a:extLst>
          </p:cNvPr>
          <p:cNvSpPr txBox="1">
            <a:spLocks/>
          </p:cNvSpPr>
          <p:nvPr/>
        </p:nvSpPr>
        <p:spPr>
          <a:xfrm>
            <a:off x="664062" y="10686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시퀀스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11E81D43-8FE2-4A36-8E5D-A8ED5725ACA8}"/>
              </a:ext>
            </a:extLst>
          </p:cNvPr>
          <p:cNvSpPr/>
          <p:nvPr/>
        </p:nvSpPr>
        <p:spPr>
          <a:xfrm>
            <a:off x="3228975" y="1219200"/>
            <a:ext cx="1377281" cy="420911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FDA88D-2FDB-412F-84C9-562CD7B8FB1E}"/>
              </a:ext>
            </a:extLst>
          </p:cNvPr>
          <p:cNvSpPr txBox="1"/>
          <p:nvPr/>
        </p:nvSpPr>
        <p:spPr>
          <a:xfrm>
            <a:off x="3324224" y="1242863"/>
            <a:ext cx="1251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아두이노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C73190-A522-4CD6-8BDE-51B158057DD0}"/>
              </a:ext>
            </a:extLst>
          </p:cNvPr>
          <p:cNvSpPr txBox="1"/>
          <p:nvPr/>
        </p:nvSpPr>
        <p:spPr>
          <a:xfrm>
            <a:off x="3714103" y="899098"/>
            <a:ext cx="1251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*CDS</a:t>
            </a:r>
            <a:r>
              <a:rPr lang="ko-KR" altLang="en-US" sz="1200" dirty="0"/>
              <a:t>센서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5C32E97-F634-4336-9A3F-67681396B3F7}"/>
              </a:ext>
            </a:extLst>
          </p:cNvPr>
          <p:cNvSpPr/>
          <p:nvPr/>
        </p:nvSpPr>
        <p:spPr>
          <a:xfrm>
            <a:off x="4937003" y="1218572"/>
            <a:ext cx="1377281" cy="420911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20D1AD-0E09-4A4E-B4BF-2D544FC61576}"/>
              </a:ext>
            </a:extLst>
          </p:cNvPr>
          <p:cNvSpPr txBox="1"/>
          <p:nvPr/>
        </p:nvSpPr>
        <p:spPr>
          <a:xfrm>
            <a:off x="5032252" y="1242235"/>
            <a:ext cx="1251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아두이노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EA69F6-3327-4D4C-86E1-858B8AAF159B}"/>
              </a:ext>
            </a:extLst>
          </p:cNvPr>
          <p:cNvSpPr txBox="1"/>
          <p:nvPr/>
        </p:nvSpPr>
        <p:spPr>
          <a:xfrm>
            <a:off x="5422131" y="898470"/>
            <a:ext cx="1251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*</a:t>
            </a:r>
            <a:r>
              <a:rPr lang="ko-KR" altLang="en-US" sz="1200" dirty="0" err="1"/>
              <a:t>서보모터</a:t>
            </a:r>
            <a:endParaRPr lang="ko-KR" altLang="en-US" sz="1200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4B0D2AF-F44C-478C-AD3B-3790A86FD805}"/>
              </a:ext>
            </a:extLst>
          </p:cNvPr>
          <p:cNvSpPr/>
          <p:nvPr/>
        </p:nvSpPr>
        <p:spPr>
          <a:xfrm>
            <a:off x="6653119" y="1211517"/>
            <a:ext cx="1438590" cy="420911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59D964-C379-4CB5-8691-E5FF911220EF}"/>
              </a:ext>
            </a:extLst>
          </p:cNvPr>
          <p:cNvSpPr txBox="1"/>
          <p:nvPr/>
        </p:nvSpPr>
        <p:spPr>
          <a:xfrm>
            <a:off x="6607471" y="1237622"/>
            <a:ext cx="161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라즈베리파이</a:t>
            </a:r>
            <a:endParaRPr lang="ko-KR" altLang="en-US" dirty="0"/>
          </a:p>
        </p:txBody>
      </p:sp>
      <p:pic>
        <p:nvPicPr>
          <p:cNvPr id="2052" name="Picture 4" descr="점선 된 라인 다운로드 PNG 이미지 | PNG Arts">
            <a:extLst>
              <a:ext uri="{FF2B5EF4-FFF2-40B4-BE49-F238E27FC236}">
                <a16:creationId xmlns:a16="http://schemas.microsoft.com/office/drawing/2014/main" id="{59970E87-A0F4-45ED-B7EB-BB63C1ABE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369541" y="2485541"/>
            <a:ext cx="4744435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점선 된 라인 다운로드 PNG 이미지 | PNG Arts">
            <a:extLst>
              <a:ext uri="{FF2B5EF4-FFF2-40B4-BE49-F238E27FC236}">
                <a16:creationId xmlns:a16="http://schemas.microsoft.com/office/drawing/2014/main" id="{09AF81D8-7D44-4D14-8546-A5AE032D3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121738" y="2489249"/>
            <a:ext cx="4737014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점선 된 라인 다운로드 PNG 이미지 | PNG Arts">
            <a:extLst>
              <a:ext uri="{FF2B5EF4-FFF2-40B4-BE49-F238E27FC236}">
                <a16:creationId xmlns:a16="http://schemas.microsoft.com/office/drawing/2014/main" id="{98781798-D4E8-4153-92D2-CD419C647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832531" y="2481700"/>
            <a:ext cx="4752118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96ECC4F3-8B06-4DA9-BB7E-29897A549839}"/>
              </a:ext>
            </a:extLst>
          </p:cNvPr>
          <p:cNvSpPr/>
          <p:nvPr/>
        </p:nvSpPr>
        <p:spPr>
          <a:xfrm>
            <a:off x="8476192" y="1211517"/>
            <a:ext cx="1438590" cy="420911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AAE757-2455-423F-9517-502391C1D349}"/>
              </a:ext>
            </a:extLst>
          </p:cNvPr>
          <p:cNvSpPr txBox="1"/>
          <p:nvPr/>
        </p:nvSpPr>
        <p:spPr>
          <a:xfrm>
            <a:off x="8552469" y="1237622"/>
            <a:ext cx="161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에뮬레이터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5C98E7C-CF67-4A7D-8C53-364B975B1967}"/>
              </a:ext>
            </a:extLst>
          </p:cNvPr>
          <p:cNvSpPr txBox="1"/>
          <p:nvPr/>
        </p:nvSpPr>
        <p:spPr>
          <a:xfrm>
            <a:off x="8772884" y="898469"/>
            <a:ext cx="1251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*</a:t>
            </a:r>
            <a:r>
              <a:rPr lang="ko-KR" altLang="en-US" sz="1200" dirty="0"/>
              <a:t>스마트폰 제어</a:t>
            </a:r>
          </a:p>
        </p:txBody>
      </p:sp>
      <p:pic>
        <p:nvPicPr>
          <p:cNvPr id="27" name="Picture 4" descr="점선 된 라인 다운로드 PNG 이미지 | PNG Arts">
            <a:extLst>
              <a:ext uri="{FF2B5EF4-FFF2-40B4-BE49-F238E27FC236}">
                <a16:creationId xmlns:a16="http://schemas.microsoft.com/office/drawing/2014/main" id="{3810F977-64C8-4E0D-B9DC-2C2C2BFFD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566278" y="2466440"/>
            <a:ext cx="4782632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E2A7B243-C710-41FB-9CB7-A4092811B808}"/>
              </a:ext>
            </a:extLst>
          </p:cNvPr>
          <p:cNvCxnSpPr>
            <a:cxnSpLocks/>
          </p:cNvCxnSpPr>
          <p:nvPr/>
        </p:nvCxnSpPr>
        <p:spPr>
          <a:xfrm>
            <a:off x="3990975" y="2114550"/>
            <a:ext cx="3299743" cy="0"/>
          </a:xfrm>
          <a:prstGeom prst="straightConnector1">
            <a:avLst/>
          </a:prstGeom>
          <a:ln w="19050">
            <a:solidFill>
              <a:srgbClr val="0E14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F9630A6-729B-4E33-8700-C346191A8D93}"/>
              </a:ext>
            </a:extLst>
          </p:cNvPr>
          <p:cNvSpPr/>
          <p:nvPr/>
        </p:nvSpPr>
        <p:spPr>
          <a:xfrm>
            <a:off x="7290718" y="2114550"/>
            <a:ext cx="297306" cy="742948"/>
          </a:xfrm>
          <a:prstGeom prst="rect">
            <a:avLst/>
          </a:prstGeom>
          <a:solidFill>
            <a:schemeClr val="bg1"/>
          </a:solidFill>
          <a:ln w="25400">
            <a:solidFill>
              <a:srgbClr val="0E14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3BB7CF1-B4D5-4A64-9A55-A433478179B2}"/>
              </a:ext>
            </a:extLst>
          </p:cNvPr>
          <p:cNvCxnSpPr>
            <a:cxnSpLocks/>
          </p:cNvCxnSpPr>
          <p:nvPr/>
        </p:nvCxnSpPr>
        <p:spPr>
          <a:xfrm flipH="1">
            <a:off x="5819775" y="2857498"/>
            <a:ext cx="1435971" cy="0"/>
          </a:xfrm>
          <a:prstGeom prst="straightConnector1">
            <a:avLst/>
          </a:prstGeom>
          <a:ln w="19050">
            <a:solidFill>
              <a:srgbClr val="0E14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58513CD-7F52-4C6B-B151-19F952FBB102}"/>
              </a:ext>
            </a:extLst>
          </p:cNvPr>
          <p:cNvSpPr/>
          <p:nvPr/>
        </p:nvSpPr>
        <p:spPr>
          <a:xfrm>
            <a:off x="5499138" y="2857498"/>
            <a:ext cx="297306" cy="742948"/>
          </a:xfrm>
          <a:prstGeom prst="rect">
            <a:avLst/>
          </a:prstGeom>
          <a:solidFill>
            <a:schemeClr val="bg1"/>
          </a:solidFill>
          <a:ln w="25400">
            <a:solidFill>
              <a:srgbClr val="0E14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4024D552-E660-407C-A25A-561F1503DD26}"/>
              </a:ext>
            </a:extLst>
          </p:cNvPr>
          <p:cNvCxnSpPr/>
          <p:nvPr/>
        </p:nvCxnSpPr>
        <p:spPr>
          <a:xfrm flipH="1">
            <a:off x="5251745" y="2857498"/>
            <a:ext cx="129233" cy="0"/>
          </a:xfrm>
          <a:prstGeom prst="line">
            <a:avLst/>
          </a:prstGeom>
          <a:ln w="25400">
            <a:solidFill>
              <a:srgbClr val="0E14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C4919C04-ADBE-4FC5-87B6-E4F5513DD1D1}"/>
              </a:ext>
            </a:extLst>
          </p:cNvPr>
          <p:cNvCxnSpPr>
            <a:cxnSpLocks/>
          </p:cNvCxnSpPr>
          <p:nvPr/>
        </p:nvCxnSpPr>
        <p:spPr>
          <a:xfrm>
            <a:off x="5251745" y="2857498"/>
            <a:ext cx="10919" cy="742948"/>
          </a:xfrm>
          <a:prstGeom prst="line">
            <a:avLst/>
          </a:prstGeom>
          <a:ln w="25400">
            <a:solidFill>
              <a:srgbClr val="0E14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FE0D998B-09E1-4CD2-A329-F394C6DF1311}"/>
              </a:ext>
            </a:extLst>
          </p:cNvPr>
          <p:cNvCxnSpPr>
            <a:cxnSpLocks/>
          </p:cNvCxnSpPr>
          <p:nvPr/>
        </p:nvCxnSpPr>
        <p:spPr>
          <a:xfrm>
            <a:off x="5254550" y="3600446"/>
            <a:ext cx="198681" cy="0"/>
          </a:xfrm>
          <a:prstGeom prst="straightConnector1">
            <a:avLst/>
          </a:prstGeom>
          <a:ln w="25400">
            <a:solidFill>
              <a:srgbClr val="0E14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BACF1F9-8CFA-4214-A69B-6B7E9117010E}"/>
              </a:ext>
            </a:extLst>
          </p:cNvPr>
          <p:cNvSpPr txBox="1"/>
          <p:nvPr/>
        </p:nvSpPr>
        <p:spPr>
          <a:xfrm>
            <a:off x="4145161" y="2088685"/>
            <a:ext cx="164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CDS value</a:t>
            </a:r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A021198-E94C-464B-B909-5401280B2953}"/>
              </a:ext>
            </a:extLst>
          </p:cNvPr>
          <p:cNvSpPr txBox="1"/>
          <p:nvPr/>
        </p:nvSpPr>
        <p:spPr>
          <a:xfrm>
            <a:off x="4026472" y="2984409"/>
            <a:ext cx="164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Determine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1E7A020-FA3F-4EF8-B848-88894CAC39C6}"/>
              </a:ext>
            </a:extLst>
          </p:cNvPr>
          <p:cNvSpPr txBox="1"/>
          <p:nvPr/>
        </p:nvSpPr>
        <p:spPr>
          <a:xfrm>
            <a:off x="6160124" y="2799743"/>
            <a:ext cx="164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send</a:t>
            </a: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10384190-8FC8-4BF1-9CC5-BA544A08710C}"/>
              </a:ext>
            </a:extLst>
          </p:cNvPr>
          <p:cNvCxnSpPr>
            <a:cxnSpLocks/>
          </p:cNvCxnSpPr>
          <p:nvPr/>
        </p:nvCxnSpPr>
        <p:spPr>
          <a:xfrm flipH="1">
            <a:off x="7588024" y="4229098"/>
            <a:ext cx="1435971" cy="0"/>
          </a:xfrm>
          <a:prstGeom prst="straightConnector1">
            <a:avLst/>
          </a:prstGeom>
          <a:ln w="19050">
            <a:solidFill>
              <a:srgbClr val="0E14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EF9AFEE-831B-4CF0-BB81-ADC125FE7C84}"/>
              </a:ext>
            </a:extLst>
          </p:cNvPr>
          <p:cNvSpPr txBox="1"/>
          <p:nvPr/>
        </p:nvSpPr>
        <p:spPr>
          <a:xfrm>
            <a:off x="7623043" y="4229098"/>
            <a:ext cx="164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en-US" altLang="ko-KR" dirty="0" err="1"/>
              <a:t>Cmd</a:t>
            </a:r>
            <a:r>
              <a:rPr lang="en-US" altLang="ko-KR" dirty="0"/>
              <a:t> send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5FCDDC0-31A6-4393-934E-352B70EDE2FB}"/>
              </a:ext>
            </a:extLst>
          </p:cNvPr>
          <p:cNvSpPr/>
          <p:nvPr/>
        </p:nvSpPr>
        <p:spPr>
          <a:xfrm>
            <a:off x="7262451" y="4229097"/>
            <a:ext cx="297306" cy="742948"/>
          </a:xfrm>
          <a:prstGeom prst="rect">
            <a:avLst/>
          </a:prstGeom>
          <a:solidFill>
            <a:schemeClr val="bg1"/>
          </a:solidFill>
          <a:ln w="25400">
            <a:solidFill>
              <a:srgbClr val="0E14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8A1D4F80-D519-4722-8A20-8897551B6C35}"/>
              </a:ext>
            </a:extLst>
          </p:cNvPr>
          <p:cNvCxnSpPr>
            <a:cxnSpLocks/>
          </p:cNvCxnSpPr>
          <p:nvPr/>
        </p:nvCxnSpPr>
        <p:spPr>
          <a:xfrm flipH="1">
            <a:off x="5791508" y="4972045"/>
            <a:ext cx="1435971" cy="0"/>
          </a:xfrm>
          <a:prstGeom prst="straightConnector1">
            <a:avLst/>
          </a:prstGeom>
          <a:ln w="19050">
            <a:solidFill>
              <a:srgbClr val="0E14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CB991A51-5A4C-4B5C-B0EC-21D70E39CCD4}"/>
              </a:ext>
            </a:extLst>
          </p:cNvPr>
          <p:cNvSpPr txBox="1"/>
          <p:nvPr/>
        </p:nvSpPr>
        <p:spPr>
          <a:xfrm>
            <a:off x="6131857" y="4914290"/>
            <a:ext cx="164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send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2C7EADF2-C217-4F22-A51D-D459466E725D}"/>
              </a:ext>
            </a:extLst>
          </p:cNvPr>
          <p:cNvSpPr/>
          <p:nvPr/>
        </p:nvSpPr>
        <p:spPr>
          <a:xfrm>
            <a:off x="5523247" y="5034205"/>
            <a:ext cx="297306" cy="742948"/>
          </a:xfrm>
          <a:prstGeom prst="rect">
            <a:avLst/>
          </a:prstGeom>
          <a:solidFill>
            <a:schemeClr val="bg1"/>
          </a:solidFill>
          <a:ln w="25400">
            <a:solidFill>
              <a:srgbClr val="0E14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B1E8BE2F-0E37-467A-B5FF-16A590A1EBB2}"/>
              </a:ext>
            </a:extLst>
          </p:cNvPr>
          <p:cNvCxnSpPr/>
          <p:nvPr/>
        </p:nvCxnSpPr>
        <p:spPr>
          <a:xfrm flipH="1">
            <a:off x="5275854" y="5034205"/>
            <a:ext cx="129233" cy="0"/>
          </a:xfrm>
          <a:prstGeom prst="line">
            <a:avLst/>
          </a:prstGeom>
          <a:ln w="25400">
            <a:solidFill>
              <a:srgbClr val="0E14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0A02DFC2-0D51-4487-A635-AD9EC32C16B6}"/>
              </a:ext>
            </a:extLst>
          </p:cNvPr>
          <p:cNvCxnSpPr>
            <a:cxnSpLocks/>
          </p:cNvCxnSpPr>
          <p:nvPr/>
        </p:nvCxnSpPr>
        <p:spPr>
          <a:xfrm>
            <a:off x="5275854" y="5034205"/>
            <a:ext cx="10919" cy="742948"/>
          </a:xfrm>
          <a:prstGeom prst="line">
            <a:avLst/>
          </a:prstGeom>
          <a:ln w="25400">
            <a:solidFill>
              <a:srgbClr val="0E14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AF2B8607-5F5F-4442-BD05-6C2FA2F4AA66}"/>
              </a:ext>
            </a:extLst>
          </p:cNvPr>
          <p:cNvCxnSpPr>
            <a:cxnSpLocks/>
          </p:cNvCxnSpPr>
          <p:nvPr/>
        </p:nvCxnSpPr>
        <p:spPr>
          <a:xfrm>
            <a:off x="5278659" y="5777153"/>
            <a:ext cx="198681" cy="0"/>
          </a:xfrm>
          <a:prstGeom prst="straightConnector1">
            <a:avLst/>
          </a:prstGeom>
          <a:ln w="25400">
            <a:solidFill>
              <a:srgbClr val="0E14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41206B4-5EC1-4AB9-B519-E493ED6332A6}"/>
              </a:ext>
            </a:extLst>
          </p:cNvPr>
          <p:cNvSpPr txBox="1"/>
          <p:nvPr/>
        </p:nvSpPr>
        <p:spPr>
          <a:xfrm>
            <a:off x="4050581" y="5161116"/>
            <a:ext cx="164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Determine</a:t>
            </a:r>
          </a:p>
        </p:txBody>
      </p:sp>
    </p:spTree>
    <p:extLst>
      <p:ext uri="{BB962C8B-B14F-4D97-AF65-F5344CB8AC3E}">
        <p14:creationId xmlns:p14="http://schemas.microsoft.com/office/powerpoint/2010/main" val="4150709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784203" y="-319087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09688AE-17A1-45F1-82F2-3C9072460368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58AF19-4FDB-4CFF-96E4-3C781196C674}"/>
              </a:ext>
            </a:extLst>
          </p:cNvPr>
          <p:cNvSpPr/>
          <p:nvPr/>
        </p:nvSpPr>
        <p:spPr>
          <a:xfrm>
            <a:off x="1047749" y="470498"/>
            <a:ext cx="2009775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90F15FA-0F32-489E-89F6-52E3EF08F7B7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 계획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BF25C166-D75C-444D-8ECD-9D9ED6947385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4668500-3884-4389-89F7-F796A2A43A2E}"/>
              </a:ext>
            </a:extLst>
          </p:cNvPr>
          <p:cNvSpPr/>
          <p:nvPr/>
        </p:nvSpPr>
        <p:spPr>
          <a:xfrm>
            <a:off x="1200150" y="1041998"/>
            <a:ext cx="1715316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부제목 2">
            <a:extLst>
              <a:ext uri="{FF2B5EF4-FFF2-40B4-BE49-F238E27FC236}">
                <a16:creationId xmlns:a16="http://schemas.microsoft.com/office/drawing/2014/main" id="{A4C0D3DE-D122-439E-AD17-48ADFFD5F02E}"/>
              </a:ext>
            </a:extLst>
          </p:cNvPr>
          <p:cNvSpPr txBox="1">
            <a:spLocks/>
          </p:cNvSpPr>
          <p:nvPr/>
        </p:nvSpPr>
        <p:spPr>
          <a:xfrm>
            <a:off x="664062" y="10686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역할 및 일정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9AE0EC6-7356-4893-9C4F-313386C5D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582" y="2607733"/>
            <a:ext cx="9291349" cy="164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03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784203" y="-319087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09688AE-17A1-45F1-82F2-3C9072460368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58AF19-4FDB-4CFF-96E4-3C781196C674}"/>
              </a:ext>
            </a:extLst>
          </p:cNvPr>
          <p:cNvSpPr/>
          <p:nvPr/>
        </p:nvSpPr>
        <p:spPr>
          <a:xfrm>
            <a:off x="1200150" y="470498"/>
            <a:ext cx="1715316" cy="434377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90F15FA-0F32-489E-89F6-52E3EF08F7B7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   발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BF25C166-D75C-444D-8ECD-9D9ED6947385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F42002-B630-4C92-B31D-AE8D31B114B5}"/>
              </a:ext>
            </a:extLst>
          </p:cNvPr>
          <p:cNvSpPr/>
          <p:nvPr/>
        </p:nvSpPr>
        <p:spPr>
          <a:xfrm>
            <a:off x="1200149" y="1041998"/>
            <a:ext cx="2581276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tabLst>
                <a:tab pos="809625" algn="l"/>
              </a:tabLst>
            </a:pPr>
            <a:r>
              <a:rPr lang="ko-KR" altLang="en-US" sz="2000" dirty="0" err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라즈베리파이</a:t>
            </a:r>
            <a:r>
              <a:rPr lang="ko-KR" altLang="en-US" sz="2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소스</a:t>
            </a:r>
            <a:r>
              <a:rPr lang="en-US" altLang="ko-KR" sz="2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(1)</a:t>
            </a:r>
            <a:endParaRPr lang="ko-KR" altLang="en-US" sz="2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DAF531-61F3-4E64-BB66-D6EBF6D22FEC}"/>
              </a:ext>
            </a:extLst>
          </p:cNvPr>
          <p:cNvSpPr txBox="1"/>
          <p:nvPr/>
        </p:nvSpPr>
        <p:spPr>
          <a:xfrm>
            <a:off x="4626122" y="3211257"/>
            <a:ext cx="5781675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en-US" altLang="ko-KR" dirty="0" err="1"/>
              <a:t>Iot_server.c</a:t>
            </a:r>
            <a:endParaRPr lang="en-US" altLang="ko-KR" dirty="0"/>
          </a:p>
          <a:p>
            <a:r>
              <a:rPr lang="en-US" altLang="ko-KR" dirty="0"/>
              <a:t>  - ./</a:t>
            </a:r>
            <a:r>
              <a:rPr lang="en-US" altLang="ko-KR" dirty="0" err="1"/>
              <a:t>iot_server</a:t>
            </a:r>
            <a:r>
              <a:rPr lang="ko-KR" altLang="en-US" dirty="0"/>
              <a:t> </a:t>
            </a:r>
            <a:r>
              <a:rPr lang="en-US" altLang="ko-KR" dirty="0"/>
              <a:t>5000	//</a:t>
            </a:r>
            <a:r>
              <a:rPr lang="ko-KR" altLang="en-US" dirty="0"/>
              <a:t> </a:t>
            </a:r>
            <a:r>
              <a:rPr lang="en-US" altLang="ko-KR" dirty="0"/>
              <a:t>5000</a:t>
            </a:r>
            <a:r>
              <a:rPr lang="ko-KR" altLang="en-US" dirty="0"/>
              <a:t>번 포트로 서버 시동</a:t>
            </a:r>
            <a:endParaRPr lang="en-US" altLang="ko-KR" dirty="0"/>
          </a:p>
          <a:p>
            <a:r>
              <a:rPr lang="en-US" altLang="ko-KR" dirty="0"/>
              <a:t>  - </a:t>
            </a:r>
            <a:r>
              <a:rPr lang="ko-KR" altLang="en-US" dirty="0" err="1"/>
              <a:t>단말측의</a:t>
            </a:r>
            <a:r>
              <a:rPr lang="ko-KR" altLang="en-US" dirty="0"/>
              <a:t> </a:t>
            </a:r>
            <a:r>
              <a:rPr lang="en-US" altLang="ko-KR" dirty="0" err="1"/>
              <a:t>iot_client.c</a:t>
            </a:r>
            <a:r>
              <a:rPr lang="en-US" altLang="ko-KR" dirty="0"/>
              <a:t> </a:t>
            </a:r>
            <a:r>
              <a:rPr lang="ko-KR" altLang="en-US" dirty="0"/>
              <a:t>등과 인터넷 통해 연결</a:t>
            </a:r>
            <a:endParaRPr lang="en-US" altLang="ko-KR" dirty="0"/>
          </a:p>
          <a:p>
            <a:endParaRPr lang="en-US" altLang="ko-KR" sz="900" dirty="0"/>
          </a:p>
          <a:p>
            <a:r>
              <a:rPr lang="en-US" altLang="ko-KR" dirty="0"/>
              <a:t>  - </a:t>
            </a:r>
            <a:r>
              <a:rPr lang="en-US" altLang="ko-KR" dirty="0" err="1"/>
              <a:t>rcv</a:t>
            </a:r>
            <a:r>
              <a:rPr lang="en-US" altLang="ko-KR" dirty="0"/>
              <a:t> data from some user</a:t>
            </a:r>
          </a:p>
          <a:p>
            <a:r>
              <a:rPr lang="en-US" altLang="ko-KR" dirty="0"/>
              <a:t>  - </a:t>
            </a:r>
            <a:r>
              <a:rPr lang="ko-KR" altLang="en-US" dirty="0"/>
              <a:t>서버에 접속한 </a:t>
            </a:r>
            <a:r>
              <a:rPr lang="en-US" altLang="ko-KR" dirty="0"/>
              <a:t>client </a:t>
            </a:r>
            <a:r>
              <a:rPr lang="ko-KR" altLang="en-US" dirty="0"/>
              <a:t>전체</a:t>
            </a:r>
            <a:r>
              <a:rPr lang="en-US" altLang="ko-KR" dirty="0"/>
              <a:t> </a:t>
            </a:r>
            <a:r>
              <a:rPr lang="ko-KR" altLang="en-US" dirty="0"/>
              <a:t>대상 발송 </a:t>
            </a:r>
            <a:r>
              <a:rPr lang="en-US" altLang="ko-KR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  *</a:t>
            </a:r>
            <a:r>
              <a:rPr lang="ko-KR" altLang="en-US" dirty="0"/>
              <a:t> </a:t>
            </a:r>
            <a:r>
              <a:rPr lang="en-US" altLang="ko-KR" dirty="0"/>
              <a:t>main()</a:t>
            </a:r>
          </a:p>
          <a:p>
            <a:r>
              <a:rPr lang="en-US" altLang="ko-KR" dirty="0"/>
              <a:t>  *</a:t>
            </a:r>
            <a:r>
              <a:rPr lang="ko-KR" altLang="en-US" dirty="0"/>
              <a:t> </a:t>
            </a:r>
            <a:r>
              <a:rPr lang="en-US" altLang="ko-KR" dirty="0" err="1"/>
              <a:t>rcv_msg</a:t>
            </a:r>
            <a:r>
              <a:rPr lang="en-US" altLang="ko-KR" dirty="0"/>
              <a:t>()</a:t>
            </a:r>
          </a:p>
          <a:p>
            <a:r>
              <a:rPr lang="en-US" altLang="ko-KR" dirty="0"/>
              <a:t>  *</a:t>
            </a:r>
            <a:r>
              <a:rPr lang="ko-KR" altLang="en-US" dirty="0"/>
              <a:t> </a:t>
            </a:r>
            <a:r>
              <a:rPr lang="en-US" altLang="ko-KR" dirty="0" err="1"/>
              <a:t>send_msg</a:t>
            </a:r>
            <a:r>
              <a:rPr lang="en-US" altLang="ko-KR" dirty="0"/>
              <a:t>()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BCD9F1-2340-427A-907D-003419BB33B8}"/>
              </a:ext>
            </a:extLst>
          </p:cNvPr>
          <p:cNvSpPr txBox="1"/>
          <p:nvPr/>
        </p:nvSpPr>
        <p:spPr>
          <a:xfrm>
            <a:off x="4555654" y="1721481"/>
            <a:ext cx="5781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User list.txt</a:t>
            </a:r>
          </a:p>
          <a:p>
            <a:r>
              <a:rPr lang="en-US" altLang="ko-KR" dirty="0"/>
              <a:t>  - ARD_CDS	// CDS</a:t>
            </a:r>
            <a:r>
              <a:rPr lang="ko-KR" altLang="en-US" dirty="0"/>
              <a:t>센서 부착 </a:t>
            </a:r>
            <a:r>
              <a:rPr lang="ko-KR" altLang="en-US" dirty="0" err="1"/>
              <a:t>아두이노</a:t>
            </a:r>
            <a:r>
              <a:rPr lang="en-US" altLang="ko-KR" dirty="0"/>
              <a:t>1</a:t>
            </a:r>
          </a:p>
          <a:p>
            <a:r>
              <a:rPr lang="en-US" altLang="ko-KR" dirty="0"/>
              <a:t>  - ARD_MOT	// SERVO</a:t>
            </a:r>
            <a:r>
              <a:rPr lang="ko-KR" altLang="en-US" dirty="0"/>
              <a:t>모터 부착 </a:t>
            </a:r>
            <a:r>
              <a:rPr lang="ko-KR" altLang="en-US" dirty="0" err="1"/>
              <a:t>아두이노</a:t>
            </a:r>
            <a:r>
              <a:rPr lang="en-US" altLang="ko-KR" dirty="0"/>
              <a:t>2</a:t>
            </a:r>
          </a:p>
          <a:p>
            <a:r>
              <a:rPr lang="en-US" altLang="ko-KR" dirty="0"/>
              <a:t>  - KJH_AND	// </a:t>
            </a:r>
            <a:r>
              <a:rPr lang="ko-KR" altLang="en-US" dirty="0" err="1"/>
              <a:t>스마트폰인척하는</a:t>
            </a:r>
            <a:r>
              <a:rPr lang="ko-KR" altLang="en-US" dirty="0"/>
              <a:t> 에뮬레이터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B0ED76-8BE7-4EE8-B077-7732463B996D}"/>
              </a:ext>
            </a:extLst>
          </p:cNvPr>
          <p:cNvSpPr txBox="1"/>
          <p:nvPr/>
        </p:nvSpPr>
        <p:spPr>
          <a:xfrm>
            <a:off x="4456066" y="163530"/>
            <a:ext cx="5781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</a:t>
            </a:r>
            <a:r>
              <a:rPr lang="ko-KR" altLang="en-US" dirty="0"/>
              <a:t> </a:t>
            </a:r>
            <a:r>
              <a:rPr lang="ko-KR" altLang="en-US" dirty="0" err="1"/>
              <a:t>라즈베리파이</a:t>
            </a:r>
            <a:endParaRPr lang="en-US" altLang="ko-KR" dirty="0"/>
          </a:p>
          <a:p>
            <a:r>
              <a:rPr lang="en-US" altLang="ko-KR" dirty="0"/>
              <a:t>  - userList.txt</a:t>
            </a:r>
          </a:p>
          <a:p>
            <a:r>
              <a:rPr lang="en-US" altLang="ko-KR" dirty="0"/>
              <a:t>  - </a:t>
            </a:r>
            <a:r>
              <a:rPr lang="en-US" altLang="ko-KR" dirty="0" err="1"/>
              <a:t>Iot_server.c</a:t>
            </a:r>
            <a:endParaRPr lang="en-US" altLang="ko-KR" dirty="0"/>
          </a:p>
          <a:p>
            <a:r>
              <a:rPr lang="en-US" altLang="ko-KR" dirty="0"/>
              <a:t>  - </a:t>
            </a:r>
            <a:r>
              <a:rPr lang="en-US" altLang="ko-KR" dirty="0" err="1"/>
              <a:t>iot_client.c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A8DDB63-A724-4AC9-A714-ED4A04711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91" y="3518163"/>
            <a:ext cx="3800604" cy="43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767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784203" y="-319087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09688AE-17A1-45F1-82F2-3C9072460368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58AF19-4FDB-4CFF-96E4-3C781196C674}"/>
              </a:ext>
            </a:extLst>
          </p:cNvPr>
          <p:cNvSpPr/>
          <p:nvPr/>
        </p:nvSpPr>
        <p:spPr>
          <a:xfrm>
            <a:off x="1200150" y="470498"/>
            <a:ext cx="1715316" cy="434377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90F15FA-0F32-489E-89F6-52E3EF08F7B7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   발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BF25C166-D75C-444D-8ECD-9D9ED6947385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F42002-B630-4C92-B31D-AE8D31B114B5}"/>
              </a:ext>
            </a:extLst>
          </p:cNvPr>
          <p:cNvSpPr/>
          <p:nvPr/>
        </p:nvSpPr>
        <p:spPr>
          <a:xfrm>
            <a:off x="1200149" y="1041998"/>
            <a:ext cx="2581276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tabLst>
                <a:tab pos="809625" algn="l"/>
              </a:tabLst>
            </a:pPr>
            <a:r>
              <a:rPr lang="ko-KR" altLang="en-US" sz="2000" dirty="0" err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라즈베리파이</a:t>
            </a:r>
            <a:r>
              <a:rPr lang="ko-KR" altLang="en-US" sz="2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소스</a:t>
            </a:r>
            <a:r>
              <a:rPr lang="en-US" altLang="ko-KR" sz="2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(2)</a:t>
            </a:r>
            <a:endParaRPr lang="ko-KR" altLang="en-US" sz="2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40C336-B891-49BE-891F-AB031443727A}"/>
              </a:ext>
            </a:extLst>
          </p:cNvPr>
          <p:cNvSpPr txBox="1"/>
          <p:nvPr/>
        </p:nvSpPr>
        <p:spPr>
          <a:xfrm>
            <a:off x="3945008" y="1551513"/>
            <a:ext cx="6032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en-US" altLang="ko-KR" dirty="0" err="1"/>
              <a:t>iot_client.c</a:t>
            </a:r>
            <a:endParaRPr lang="en-US" altLang="ko-KR" dirty="0"/>
          </a:p>
          <a:p>
            <a:r>
              <a:rPr lang="en-US" altLang="ko-KR" dirty="0"/>
              <a:t>  - ./</a:t>
            </a:r>
            <a:r>
              <a:rPr lang="en-US" altLang="ko-KR" dirty="0" err="1"/>
              <a:t>iot_client</a:t>
            </a:r>
            <a:r>
              <a:rPr lang="en-US" altLang="ko-KR" dirty="0"/>
              <a:t> [</a:t>
            </a:r>
            <a:r>
              <a:rPr lang="en-US" altLang="ko-KR" dirty="0" err="1"/>
              <a:t>server_ip</a:t>
            </a:r>
            <a:r>
              <a:rPr lang="en-US" altLang="ko-KR" dirty="0"/>
              <a:t>] [port] [</a:t>
            </a:r>
            <a:r>
              <a:rPr lang="en-US" altLang="ko-KR" dirty="0" err="1"/>
              <a:t>usr_name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  - </a:t>
            </a:r>
            <a:r>
              <a:rPr lang="en-US" altLang="ko-KR" dirty="0" err="1"/>
              <a:t>rcv</a:t>
            </a:r>
            <a:r>
              <a:rPr lang="en-US" altLang="ko-KR" dirty="0"/>
              <a:t> data from Arduino 1 and send data to </a:t>
            </a:r>
            <a:r>
              <a:rPr lang="en-US" altLang="ko-KR" dirty="0" err="1"/>
              <a:t>iot_server</a:t>
            </a:r>
            <a:r>
              <a:rPr lang="en-US" altLang="ko-KR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E0C48E-85B4-44FA-848D-7640D8CA8D38}"/>
              </a:ext>
            </a:extLst>
          </p:cNvPr>
          <p:cNvSpPr txBox="1"/>
          <p:nvPr/>
        </p:nvSpPr>
        <p:spPr>
          <a:xfrm>
            <a:off x="3945008" y="2549646"/>
            <a:ext cx="60321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- </a:t>
            </a:r>
            <a:r>
              <a:rPr lang="ko-KR" altLang="en-US" dirty="0" err="1"/>
              <a:t>라즈베리파이에</a:t>
            </a:r>
            <a:r>
              <a:rPr lang="ko-KR" altLang="en-US" dirty="0"/>
              <a:t> </a:t>
            </a:r>
            <a:r>
              <a:rPr lang="en-US" altLang="ko-KR" dirty="0"/>
              <a:t>Bluetooth </a:t>
            </a:r>
            <a:r>
              <a:rPr lang="ko-KR" altLang="en-US" dirty="0"/>
              <a:t>모듈 연결 및 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 err="1"/>
              <a:t>아두이노</a:t>
            </a:r>
            <a:r>
              <a:rPr lang="en-US" altLang="ko-KR" dirty="0"/>
              <a:t>1</a:t>
            </a:r>
            <a:r>
              <a:rPr lang="ko-KR" altLang="en-US" dirty="0"/>
              <a:t>의 블루투스 연결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- </a:t>
            </a:r>
            <a:r>
              <a:rPr lang="ko-KR" altLang="en-US" dirty="0" err="1"/>
              <a:t>아두이노</a:t>
            </a:r>
            <a:r>
              <a:rPr lang="en-US" altLang="ko-KR" dirty="0"/>
              <a:t>1</a:t>
            </a:r>
            <a:r>
              <a:rPr lang="ko-KR" altLang="en-US" dirty="0"/>
              <a:t>에서 블루투스로 오는 데이터를 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인터넷을 통해 </a:t>
            </a:r>
            <a:r>
              <a:rPr lang="en-US" altLang="ko-KR" dirty="0" err="1"/>
              <a:t>iot_server</a:t>
            </a:r>
            <a:r>
              <a:rPr lang="ko-KR" altLang="en-US" dirty="0"/>
              <a:t>로 다시 송신하는 역할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   </a:t>
            </a:r>
            <a:r>
              <a:rPr lang="en-US" altLang="ko-KR" dirty="0"/>
              <a:t>*</a:t>
            </a:r>
            <a:r>
              <a:rPr lang="ko-KR" altLang="en-US" dirty="0"/>
              <a:t> </a:t>
            </a:r>
            <a:r>
              <a:rPr lang="en-US" altLang="ko-KR" dirty="0"/>
              <a:t>main()</a:t>
            </a:r>
          </a:p>
          <a:p>
            <a:r>
              <a:rPr lang="en-US" altLang="ko-KR" dirty="0"/>
              <a:t>   *</a:t>
            </a:r>
            <a:r>
              <a:rPr lang="ko-KR" altLang="en-US" dirty="0"/>
              <a:t> </a:t>
            </a:r>
            <a:r>
              <a:rPr lang="en-US" altLang="ko-KR" dirty="0" err="1"/>
              <a:t>pass_msg</a:t>
            </a:r>
            <a:r>
              <a:rPr lang="en-US" altLang="ko-KR" dirty="0"/>
              <a:t>()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6E797F-11D7-4DBE-832D-37101861D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183" y="5579106"/>
            <a:ext cx="5458587" cy="15242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A88B738-BEC4-433E-8490-9E3D1D0AD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229" y="5579106"/>
            <a:ext cx="3062461" cy="17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722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784203" y="-319087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09688AE-17A1-45F1-82F2-3C9072460368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58AF19-4FDB-4CFF-96E4-3C781196C674}"/>
              </a:ext>
            </a:extLst>
          </p:cNvPr>
          <p:cNvSpPr/>
          <p:nvPr/>
        </p:nvSpPr>
        <p:spPr>
          <a:xfrm>
            <a:off x="1200150" y="470498"/>
            <a:ext cx="1715316" cy="434377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90F15FA-0F32-489E-89F6-52E3EF08F7B7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   발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BF25C166-D75C-444D-8ECD-9D9ED6947385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F42002-B630-4C92-B31D-AE8D31B114B5}"/>
              </a:ext>
            </a:extLst>
          </p:cNvPr>
          <p:cNvSpPr/>
          <p:nvPr/>
        </p:nvSpPr>
        <p:spPr>
          <a:xfrm>
            <a:off x="1200149" y="1041998"/>
            <a:ext cx="2352676" cy="436539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tabLst>
                <a:tab pos="809625" algn="l"/>
              </a:tabLst>
            </a:pPr>
            <a:r>
              <a:rPr lang="ko-KR" altLang="en-US" sz="2000" dirty="0" err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아두이노</a:t>
            </a:r>
            <a:r>
              <a:rPr lang="ko-KR" altLang="en-US" sz="2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소스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40C336-B891-49BE-891F-AB031443727A}"/>
              </a:ext>
            </a:extLst>
          </p:cNvPr>
          <p:cNvSpPr txBox="1"/>
          <p:nvPr/>
        </p:nvSpPr>
        <p:spPr>
          <a:xfrm>
            <a:off x="4435648" y="715380"/>
            <a:ext cx="60321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</a:t>
            </a:r>
            <a:r>
              <a:rPr lang="ko-KR" altLang="en-US" dirty="0"/>
              <a:t> </a:t>
            </a: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번</a:t>
            </a:r>
            <a:endParaRPr lang="en-US" altLang="ko-KR" dirty="0"/>
          </a:p>
          <a:p>
            <a:r>
              <a:rPr lang="ko-KR" altLang="en-US" dirty="0"/>
              <a:t>  </a:t>
            </a:r>
            <a:r>
              <a:rPr lang="en-US" altLang="ko-KR" dirty="0"/>
              <a:t>(</a:t>
            </a:r>
            <a:r>
              <a:rPr lang="en-US" altLang="ko-KR" dirty="0" err="1"/>
              <a:t>cdsWithBluetooth.ino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- </a:t>
            </a:r>
            <a:r>
              <a:rPr lang="ko-KR" altLang="en-US" dirty="0"/>
              <a:t>블루투스 연결</a:t>
            </a:r>
            <a:endParaRPr lang="en-US" altLang="ko-KR" dirty="0"/>
          </a:p>
          <a:p>
            <a:r>
              <a:rPr lang="en-US" altLang="ko-KR" dirty="0"/>
              <a:t>  - CDS </a:t>
            </a:r>
            <a:r>
              <a:rPr lang="ko-KR" altLang="en-US" dirty="0"/>
              <a:t>데이터 값 송신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 * setup()</a:t>
            </a:r>
          </a:p>
          <a:p>
            <a:r>
              <a:rPr lang="en-US" altLang="ko-KR" dirty="0"/>
              <a:t>   * loop()</a:t>
            </a:r>
          </a:p>
          <a:p>
            <a:r>
              <a:rPr lang="en-US" altLang="ko-KR" dirty="0"/>
              <a:t>   * </a:t>
            </a:r>
            <a:r>
              <a:rPr lang="en-US" altLang="ko-KR" dirty="0" err="1"/>
              <a:t>timeIsr</a:t>
            </a:r>
            <a:r>
              <a:rPr lang="en-US" altLang="ko-KR" dirty="0"/>
              <a:t>()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BCD9F1-2340-427A-907D-003419BB33B8}"/>
              </a:ext>
            </a:extLst>
          </p:cNvPr>
          <p:cNvSpPr txBox="1"/>
          <p:nvPr/>
        </p:nvSpPr>
        <p:spPr>
          <a:xfrm>
            <a:off x="4507366" y="3530735"/>
            <a:ext cx="57816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ㅇ아두이누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번</a:t>
            </a:r>
            <a:endParaRPr lang="en-US" altLang="ko-KR" dirty="0"/>
          </a:p>
          <a:p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en-US" altLang="ko-KR" dirty="0" err="1"/>
              <a:t>servoWithWifi.ino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- </a:t>
            </a:r>
            <a:r>
              <a:rPr lang="en-US" altLang="ko-KR" dirty="0" err="1"/>
              <a:t>wifi</a:t>
            </a:r>
            <a:r>
              <a:rPr lang="ko-KR" altLang="en-US" dirty="0"/>
              <a:t> 연결</a:t>
            </a:r>
            <a:endParaRPr lang="en-US" altLang="ko-KR" dirty="0"/>
          </a:p>
          <a:p>
            <a:r>
              <a:rPr lang="en-US" altLang="ko-KR" dirty="0"/>
              <a:t>  - [ARD_MOT]</a:t>
            </a:r>
            <a:r>
              <a:rPr lang="ko-KR" altLang="en-US" dirty="0"/>
              <a:t>로 들어오는 데이터 처리</a:t>
            </a:r>
            <a:endParaRPr lang="en-US" altLang="ko-KR" dirty="0"/>
          </a:p>
          <a:p>
            <a:r>
              <a:rPr lang="en-US" altLang="ko-KR" dirty="0"/>
              <a:t>    (CDS</a:t>
            </a:r>
            <a:r>
              <a:rPr lang="ko-KR" altLang="en-US" dirty="0"/>
              <a:t>센서 값</a:t>
            </a:r>
            <a:r>
              <a:rPr lang="en-US" altLang="ko-KR" dirty="0"/>
              <a:t>, </a:t>
            </a:r>
            <a:r>
              <a:rPr lang="ko-KR" altLang="en-US" dirty="0"/>
              <a:t>에뮬레이터 명령어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- SERVO </a:t>
            </a:r>
            <a:r>
              <a:rPr lang="ko-KR" altLang="en-US" dirty="0"/>
              <a:t>모터 및 </a:t>
            </a:r>
            <a:r>
              <a:rPr lang="en-US" altLang="ko-KR" dirty="0"/>
              <a:t>LCD </a:t>
            </a:r>
            <a:r>
              <a:rPr lang="ko-KR" altLang="en-US" dirty="0"/>
              <a:t>조작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 * setup()</a:t>
            </a:r>
          </a:p>
          <a:p>
            <a:r>
              <a:rPr lang="en-US" altLang="ko-KR" dirty="0"/>
              <a:t>   * loop() (mode</a:t>
            </a:r>
            <a:r>
              <a:rPr lang="ko-KR" altLang="en-US" dirty="0"/>
              <a:t> 설정 포함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 * </a:t>
            </a:r>
            <a:r>
              <a:rPr lang="en-US" altLang="ko-KR" dirty="0" err="1"/>
              <a:t>timeIsr</a:t>
            </a:r>
            <a:r>
              <a:rPr lang="en-US" altLang="ko-KR" dirty="0"/>
              <a:t>()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0022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00A0EED7-CD9F-4F51-8B6B-7CA5DDC6978F}"/>
              </a:ext>
            </a:extLst>
          </p:cNvPr>
          <p:cNvSpPr/>
          <p:nvPr/>
        </p:nvSpPr>
        <p:spPr>
          <a:xfrm>
            <a:off x="1838257" y="-319087"/>
            <a:ext cx="10353743" cy="7496174"/>
          </a:xfrm>
          <a:prstGeom prst="parallelogram">
            <a:avLst>
              <a:gd name="adj" fmla="val 6533"/>
            </a:avLst>
          </a:prstGeom>
          <a:solidFill>
            <a:schemeClr val="bg1"/>
          </a:solidFill>
          <a:ln w="19050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09688AE-17A1-45F1-82F2-3C9072460368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58AF19-4FDB-4CFF-96E4-3C781196C674}"/>
              </a:ext>
            </a:extLst>
          </p:cNvPr>
          <p:cNvSpPr/>
          <p:nvPr/>
        </p:nvSpPr>
        <p:spPr>
          <a:xfrm>
            <a:off x="1200150" y="470498"/>
            <a:ext cx="1715316" cy="434377"/>
          </a:xfrm>
          <a:prstGeom prst="rect">
            <a:avLst/>
          </a:prstGeom>
          <a:solidFill>
            <a:schemeClr val="bg1"/>
          </a:solidFill>
          <a:ln w="22225">
            <a:solidFill>
              <a:srgbClr val="00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90F15FA-0F32-489E-89F6-52E3EF08F7B7}"/>
              </a:ext>
            </a:extLst>
          </p:cNvPr>
          <p:cNvSpPr txBox="1">
            <a:spLocks/>
          </p:cNvSpPr>
          <p:nvPr/>
        </p:nvSpPr>
        <p:spPr>
          <a:xfrm>
            <a:off x="625962" y="49711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  연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BF25C166-D75C-444D-8ECD-9D9ED6947385}"/>
              </a:ext>
            </a:extLst>
          </p:cNvPr>
          <p:cNvSpPr txBox="1">
            <a:spLocks/>
          </p:cNvSpPr>
          <p:nvPr/>
        </p:nvSpPr>
        <p:spPr>
          <a:xfrm>
            <a:off x="1518115" y="1078486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39BC79A9-4271-4D53-AB78-B943D456A803}"/>
              </a:ext>
            </a:extLst>
          </p:cNvPr>
          <p:cNvSpPr txBox="1">
            <a:spLocks/>
          </p:cNvSpPr>
          <p:nvPr/>
        </p:nvSpPr>
        <p:spPr>
          <a:xfrm>
            <a:off x="4988412" y="2611661"/>
            <a:ext cx="2822053" cy="43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동영상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? Gif?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0D5D1CE-9212-4FEA-B78A-67245CB60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799" y="1659861"/>
            <a:ext cx="6005278" cy="337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59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497</Words>
  <Application>Microsoft Office PowerPoint</Application>
  <PresentationFormat>와이드스크린</PresentationFormat>
  <Paragraphs>114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IoT16</dc:creator>
  <cp:lastModifiedBy>IoT16</cp:lastModifiedBy>
  <cp:revision>48</cp:revision>
  <dcterms:created xsi:type="dcterms:W3CDTF">2023-08-28T00:49:23Z</dcterms:created>
  <dcterms:modified xsi:type="dcterms:W3CDTF">2023-08-29T07:19:59Z</dcterms:modified>
</cp:coreProperties>
</file>

<file path=docProps/thumbnail.jpeg>
</file>